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0" r:id="rId6"/>
    <p:sldId id="266" r:id="rId7"/>
    <p:sldId id="267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jpeg"/><Relationship Id="rId4" Type="http://schemas.openxmlformats.org/officeDocument/2006/relationships/image" Target="../media/image5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963FF-2E9E-48FB-9BB3-52CF919B2AA3}" type="datetimeFigureOut">
              <a:rPr lang="ru-RU" smtClean="0"/>
              <a:t>14.03.2019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14B2-D5DF-497C-B2E1-73095A8617DF}" type="slidenum">
              <a:rPr lang="ru-RU" smtClean="0"/>
              <a:t>‹#›</a:t>
            </a:fld>
            <a:endParaRPr lang="ru-RU"/>
          </a:p>
        </p:txBody>
      </p:sp>
      <p:pic>
        <p:nvPicPr>
          <p:cNvPr id="12290" name="Picture 2" descr="http://petrushki.net/uploads/posts/2011-11/1322405932_petrushki.net_fizkultura-posle-rodov.-vosstanovlenie.jpg"/>
          <p:cNvPicPr>
            <a:picLocks noChangeAspect="1" noChangeArrowheads="1"/>
          </p:cNvPicPr>
          <p:nvPr userDrawn="1"/>
        </p:nvPicPr>
        <p:blipFill>
          <a:blip r:embed="rId2" cstate="print"/>
          <a:srcRect t="6276"/>
          <a:stretch>
            <a:fillRect/>
          </a:stretch>
        </p:blipFill>
        <p:spPr bwMode="auto">
          <a:xfrm>
            <a:off x="179512" y="116632"/>
            <a:ext cx="3059832" cy="2150858"/>
          </a:xfrm>
          <a:prstGeom prst="rect">
            <a:avLst/>
          </a:prstGeom>
          <a:noFill/>
        </p:spPr>
      </p:pic>
      <p:pic>
        <p:nvPicPr>
          <p:cNvPr id="12296" name="Picture 8" descr="http://o-sustavah.ru/wp-content/uploads/2012/12/%D0%9B%D0%B5%D1%87%D0%B5%D0%B1%D0%BD%D0%B0%D1%8F-%D1%84%D0%B8%D0%B7%D0%BA%D1%83%D0%BB%D1%8C%D1%82%D1%83%D1%80%D0%B0-%D0%BF%D1%80%D0%B8-%D0%B0%D1%80%D1%82%D1%80%D0%BE%D0%B7%D0%B5-300x198.jpg"/>
          <p:cNvPicPr>
            <a:picLocks noChangeAspect="1" noChangeArrowheads="1"/>
          </p:cNvPicPr>
          <p:nvPr userDrawn="1"/>
        </p:nvPicPr>
        <p:blipFill>
          <a:blip r:embed="rId3" cstate="print"/>
          <a:srcRect b="-2594"/>
          <a:stretch>
            <a:fillRect/>
          </a:stretch>
        </p:blipFill>
        <p:spPr bwMode="auto">
          <a:xfrm>
            <a:off x="5796136" y="116632"/>
            <a:ext cx="3151495" cy="2182704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 userDrawn="1"/>
        </p:nvSpPr>
        <p:spPr>
          <a:xfrm>
            <a:off x="0" y="5229200"/>
            <a:ext cx="9144000" cy="162880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298" name="Picture 10" descr="http://www.fisio.ru/images/2-2.jp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47864" y="620688"/>
            <a:ext cx="2406911" cy="4320480"/>
          </a:xfrm>
          <a:prstGeom prst="rect">
            <a:avLst/>
          </a:prstGeom>
          <a:noFill/>
        </p:spPr>
      </p:pic>
      <p:sp>
        <p:nvSpPr>
          <p:cNvPr id="14" name="Прямоугольник 13"/>
          <p:cNvSpPr/>
          <p:nvPr userDrawn="1"/>
        </p:nvSpPr>
        <p:spPr>
          <a:xfrm>
            <a:off x="179512" y="2348880"/>
            <a:ext cx="3096344" cy="504056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5796136" y="2348880"/>
            <a:ext cx="3168352" cy="504056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302" name="Picture 14" descr="http://informing.ru/uploads/posts/2013-09/1378882299_fizku.jpg"/>
          <p:cNvPicPr>
            <a:picLocks noChangeAspect="1" noChangeArrowheads="1"/>
          </p:cNvPicPr>
          <p:nvPr userDrawn="1"/>
        </p:nvPicPr>
        <p:blipFill>
          <a:blip r:embed="rId5" cstate="print"/>
          <a:srcRect l="8491" r="8350"/>
          <a:stretch>
            <a:fillRect/>
          </a:stretch>
        </p:blipFill>
        <p:spPr bwMode="auto">
          <a:xfrm>
            <a:off x="179512" y="2852936"/>
            <a:ext cx="3096344" cy="2304256"/>
          </a:xfrm>
          <a:prstGeom prst="rect">
            <a:avLst/>
          </a:prstGeom>
          <a:noFill/>
        </p:spPr>
      </p:pic>
      <p:pic>
        <p:nvPicPr>
          <p:cNvPr id="12306" name="Picture 18" descr="http://spbmy.ru/img/news/08/16082.jpg"/>
          <p:cNvPicPr>
            <a:picLocks noChangeAspect="1" noChangeArrowheads="1"/>
          </p:cNvPicPr>
          <p:nvPr userDrawn="1"/>
        </p:nvPicPr>
        <p:blipFill>
          <a:blip r:embed="rId6" cstate="print"/>
          <a:srcRect l="4284" r="5755"/>
          <a:stretch>
            <a:fillRect/>
          </a:stretch>
        </p:blipFill>
        <p:spPr bwMode="auto">
          <a:xfrm>
            <a:off x="5796136" y="2852936"/>
            <a:ext cx="3168352" cy="2304256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оугольник 20"/>
          <p:cNvSpPr/>
          <p:nvPr userDrawn="1"/>
        </p:nvSpPr>
        <p:spPr>
          <a:xfrm>
            <a:off x="107504" y="0"/>
            <a:ext cx="2088232" cy="216024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0" y="6597352"/>
            <a:ext cx="2123728" cy="260648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107504" y="5013176"/>
            <a:ext cx="2088232" cy="216024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107504" y="3356992"/>
            <a:ext cx="2088232" cy="216024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07504" y="1772816"/>
            <a:ext cx="2088232" cy="216024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14B2-D5DF-497C-B2E1-73095A8617DF}" type="slidenum">
              <a:rPr lang="ru-RU" smtClean="0"/>
              <a:t>‹#›</a:t>
            </a:fld>
            <a:endParaRPr lang="ru-RU"/>
          </a:p>
        </p:txBody>
      </p:sp>
      <p:sp>
        <p:nvSpPr>
          <p:cNvPr id="5124" name="AutoShape 4" descr="http://fizkult-frunz.ru/news/images/logocentr.png"/>
          <p:cNvSpPr>
            <a:spLocks noChangeAspect="1" noChangeArrowheads="1"/>
          </p:cNvSpPr>
          <p:nvPr userDrawn="1"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107504" y="0"/>
            <a:ext cx="2016224" cy="685800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Picture 14" descr="http://informing.ru/uploads/posts/2013-09/1378882299_fizku.jpg"/>
          <p:cNvPicPr>
            <a:picLocks noChangeAspect="1" noChangeArrowheads="1"/>
          </p:cNvPicPr>
          <p:nvPr userDrawn="1"/>
        </p:nvPicPr>
        <p:blipFill>
          <a:blip r:embed="rId2" cstate="print"/>
          <a:srcRect l="8491" r="8350"/>
          <a:stretch>
            <a:fillRect/>
          </a:stretch>
        </p:blipFill>
        <p:spPr bwMode="auto">
          <a:xfrm>
            <a:off x="107504" y="260648"/>
            <a:ext cx="2016224" cy="1500445"/>
          </a:xfrm>
          <a:prstGeom prst="rect">
            <a:avLst/>
          </a:prstGeom>
          <a:noFill/>
        </p:spPr>
      </p:pic>
      <p:pic>
        <p:nvPicPr>
          <p:cNvPr id="10" name="Picture 8" descr="http://o-sustavah.ru/wp-content/uploads/2012/12/%D0%9B%D0%B5%D1%87%D0%B5%D0%B1%D0%BD%D0%B0%D1%8F-%D1%84%D0%B8%D0%B7%D0%BA%D1%83%D0%BB%D1%8C%D1%82%D1%83%D1%80%D0%B0-%D0%BF%D1%80%D0%B8-%D0%B0%D1%80%D1%82%D1%80%D0%BE%D0%B7%D0%B5-300x198.jpg"/>
          <p:cNvPicPr>
            <a:picLocks noChangeAspect="1" noChangeArrowheads="1"/>
          </p:cNvPicPr>
          <p:nvPr userDrawn="1"/>
        </p:nvPicPr>
        <p:blipFill>
          <a:blip r:embed="rId3" cstate="print"/>
          <a:srcRect b="-2594"/>
          <a:stretch>
            <a:fillRect/>
          </a:stretch>
        </p:blipFill>
        <p:spPr bwMode="auto">
          <a:xfrm>
            <a:off x="107504" y="1988840"/>
            <a:ext cx="2007840" cy="1390616"/>
          </a:xfrm>
          <a:prstGeom prst="rect">
            <a:avLst/>
          </a:prstGeom>
          <a:noFill/>
        </p:spPr>
      </p:pic>
      <p:pic>
        <p:nvPicPr>
          <p:cNvPr id="11" name="Picture 18" descr="http://spbmy.ru/img/news/08/16082.jpg"/>
          <p:cNvPicPr>
            <a:picLocks noChangeAspect="1" noChangeArrowheads="1"/>
          </p:cNvPicPr>
          <p:nvPr userDrawn="1"/>
        </p:nvPicPr>
        <p:blipFill>
          <a:blip r:embed="rId4" cstate="print"/>
          <a:srcRect l="4284" r="5755"/>
          <a:stretch>
            <a:fillRect/>
          </a:stretch>
        </p:blipFill>
        <p:spPr bwMode="auto">
          <a:xfrm>
            <a:off x="107504" y="3573016"/>
            <a:ext cx="2016224" cy="1466345"/>
          </a:xfrm>
          <a:prstGeom prst="rect">
            <a:avLst/>
          </a:prstGeom>
          <a:noFill/>
        </p:spPr>
      </p:pic>
      <p:pic>
        <p:nvPicPr>
          <p:cNvPr id="12" name="Picture 2" descr="http://petrushki.net/uploads/posts/2011-11/1322405932_petrushki.net_fizkultura-posle-rodov.-vosstanovlenie.jpg"/>
          <p:cNvPicPr>
            <a:picLocks noChangeAspect="1" noChangeArrowheads="1"/>
          </p:cNvPicPr>
          <p:nvPr userDrawn="1"/>
        </p:nvPicPr>
        <p:blipFill>
          <a:blip r:embed="rId5" cstate="print"/>
          <a:srcRect t="6276"/>
          <a:stretch>
            <a:fillRect/>
          </a:stretch>
        </p:blipFill>
        <p:spPr bwMode="auto">
          <a:xfrm>
            <a:off x="107504" y="5229200"/>
            <a:ext cx="2016224" cy="1391604"/>
          </a:xfrm>
          <a:prstGeom prst="rect">
            <a:avLst/>
          </a:prstGeom>
          <a:noFill/>
        </p:spPr>
      </p:pic>
      <p:sp>
        <p:nvSpPr>
          <p:cNvPr id="13" name="Прямоугольник 12"/>
          <p:cNvSpPr/>
          <p:nvPr userDrawn="1"/>
        </p:nvSpPr>
        <p:spPr>
          <a:xfrm>
            <a:off x="0" y="0"/>
            <a:ext cx="107504" cy="6858000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2123728" y="0"/>
            <a:ext cx="107504" cy="685800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F963FF-2E9E-48FB-9BB3-52CF919B2AA3}" type="datetimeFigureOut">
              <a:rPr lang="ru-RU" smtClean="0"/>
              <a:t>14.03.2019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F414B2-D5DF-497C-B2E1-73095A8617D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ctrTitle"/>
          </p:nvPr>
        </p:nvSpPr>
        <p:spPr>
          <a:xfrm>
            <a:off x="0" y="5373216"/>
            <a:ext cx="4644008" cy="1181993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Georgia" pitchFamily="18" charset="0"/>
              </a:rPr>
              <a:t>Здоровым быть здорово!</a:t>
            </a:r>
            <a:endParaRPr lang="ru-RU" b="1" dirty="0">
              <a:latin typeface="Georgia" pitchFamily="18" charset="0"/>
            </a:endParaRPr>
          </a:p>
        </p:txBody>
      </p:sp>
      <p:sp>
        <p:nvSpPr>
          <p:cNvPr id="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08625" y="5373216"/>
            <a:ext cx="3455988" cy="1484784"/>
          </a:xfrm>
        </p:spPr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ru-RU" dirty="0" smtClean="0">
                <a:solidFill>
                  <a:schemeClr val="tx1"/>
                </a:solidFill>
                <a:latin typeface="Georgia" pitchFamily="18" charset="0"/>
              </a:rPr>
              <a:t>Автор: Смирнова Карина Сергеевна,</a:t>
            </a:r>
          </a:p>
          <a:p>
            <a:pPr>
              <a:defRPr/>
            </a:pPr>
            <a:r>
              <a:rPr lang="ru-RU" dirty="0" smtClean="0">
                <a:solidFill>
                  <a:schemeClr val="tx1"/>
                </a:solidFill>
                <a:latin typeface="Georgia" pitchFamily="18" charset="0"/>
              </a:rPr>
              <a:t>Инструктор по физической культуре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3"/>
          <p:cNvSpPr txBox="1">
            <a:spLocks/>
          </p:cNvSpPr>
          <p:nvPr/>
        </p:nvSpPr>
        <p:spPr>
          <a:xfrm>
            <a:off x="2339752" y="763960"/>
            <a:ext cx="6480720" cy="4142673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/>
          <a:p>
            <a:pPr algn="just">
              <a:spcBef>
                <a:spcPct val="20000"/>
              </a:spcBef>
              <a:defRPr/>
            </a:pPr>
            <a:r>
              <a:rPr lang="ru-RU" altLang="ru-RU" sz="2800" dirty="0"/>
              <a:t>Человек создан не для того, чтобы вести сидячий образ жизни, и все-таки именно так поступают очень многие из нас. </a:t>
            </a:r>
            <a:endParaRPr lang="ru-RU" altLang="ru-RU" sz="2800" dirty="0" smtClean="0"/>
          </a:p>
          <a:p>
            <a:pPr algn="just">
              <a:spcBef>
                <a:spcPct val="20000"/>
              </a:spcBef>
              <a:defRPr/>
            </a:pPr>
            <a:r>
              <a:rPr lang="ru-RU" altLang="ru-RU" sz="2800" dirty="0" smtClean="0"/>
              <a:t>Нам </a:t>
            </a:r>
            <a:r>
              <a:rPr lang="ru-RU" altLang="ru-RU" sz="2800" dirty="0"/>
              <a:t>необходимо заниматься физической деятельностью, чтобы оставаться здоровыми, и мы должны делать это в течение всей нашей жизни, а не только в период </a:t>
            </a:r>
            <a:r>
              <a:rPr lang="ru-RU" altLang="ru-RU" sz="2800" dirty="0" smtClean="0"/>
              <a:t>молодости. </a:t>
            </a:r>
            <a:endParaRPr lang="ru-RU" altLang="ru-RU" sz="2800" dirty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ru-RU" sz="280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Georgia" pitchFamily="18" charset="0"/>
            </a:endParaRPr>
          </a:p>
        </p:txBody>
      </p:sp>
      <p:pic>
        <p:nvPicPr>
          <p:cNvPr id="3" name="Picture 2" descr="C:\Users\BakchaevaGL\Desktop\педсовет\latiha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4409728"/>
            <a:ext cx="5814036" cy="2259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55776" y="404664"/>
            <a:ext cx="6192688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altLang="ru-RU" sz="2200" dirty="0"/>
              <a:t>Польза от физической тренировки, независимо от возраста человека, — огромна. Регулярные занятия обеспечивают хороший тонус и силу мышц, помогают сохранить идеальный вес, сжигая калории, и обеспечивают крепость и плотность костей. Кроме того, они улучшают и поддерживают функцию легких и сердца. Например, врачи говорят, что даже ежедневная тридцатиминутная прогулка в течение пяти месяцев может уменьшить риск возникновения сердечного приступа. Физические занятия также улучшают устойчивость и гибкость тела, укрепляют нашу иммунную систему, уменьшают риск заболевания раком, обостряют наши рефлексы, снижают стресс и в целом укрепляют наше физическое и умственное здоровье.</a:t>
            </a:r>
          </a:p>
          <a:p>
            <a:pPr algn="just">
              <a:defRPr/>
            </a:pPr>
            <a:endParaRPr lang="ru-RU" sz="2200" dirty="0">
              <a:solidFill>
                <a:schemeClr val="accent5">
                  <a:lumMod val="50000"/>
                </a:schemeClr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55776" y="404664"/>
            <a:ext cx="6192688" cy="42719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ru-RU" altLang="ru-RU" sz="2400" dirty="0" smtClean="0"/>
              <a:t>Наряду </a:t>
            </a:r>
            <a:r>
              <a:rPr lang="ru-RU" altLang="ru-RU" sz="2400" dirty="0"/>
              <a:t>с разумным сочетанием труда и отдыха, нормализацией сна и питания, отказа то вредных привычек систематическая мышечная деятельность повышает психическую, умственную и эмоциональную устойчивость организма.</a:t>
            </a:r>
          </a:p>
          <a:p>
            <a:pPr algn="just">
              <a:lnSpc>
                <a:spcPct val="80000"/>
              </a:lnSpc>
            </a:pPr>
            <a:r>
              <a:rPr lang="ru-RU" altLang="ru-RU" sz="2400" dirty="0"/>
              <a:t> Человек, ведущий подвижный образ жизни систематически занимающийся физическими упражнениями, может выполнить значительно большую работу, чем человек, ведущий малоподвижный образ жизни. Это связано с резервными возможностями человека.</a:t>
            </a:r>
          </a:p>
          <a:p>
            <a:pPr algn="just">
              <a:defRPr/>
            </a:pPr>
            <a:endParaRPr lang="ru-RU" sz="2200" dirty="0">
              <a:solidFill>
                <a:schemeClr val="accent5">
                  <a:lumMod val="50000"/>
                </a:schemeClr>
              </a:solidFill>
              <a:latin typeface="Georgia" pitchFamily="18" charset="0"/>
            </a:endParaRPr>
          </a:p>
        </p:txBody>
      </p:sp>
      <p:pic>
        <p:nvPicPr>
          <p:cNvPr id="3" name="Picture 2" descr="C:\Users\BakchaevaGL\Desktop\педсовет\latiha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4293096"/>
            <a:ext cx="5814036" cy="2259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8396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3"/>
          <p:cNvSpPr txBox="1">
            <a:spLocks/>
          </p:cNvSpPr>
          <p:nvPr/>
        </p:nvSpPr>
        <p:spPr>
          <a:xfrm>
            <a:off x="2555776" y="764704"/>
            <a:ext cx="6192688" cy="4918269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/>
          <a:p>
            <a:pPr>
              <a:lnSpc>
                <a:spcPct val="80000"/>
              </a:lnSpc>
            </a:pPr>
            <a:endParaRPr kumimoji="0" lang="ru-RU" sz="280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Georgia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altLang="ru-RU" sz="2800" dirty="0"/>
              <a:t> </a:t>
            </a:r>
            <a:r>
              <a:rPr lang="ru-RU" altLang="ru-RU" sz="2800" b="1" dirty="0"/>
              <a:t>Физические упражнения можно разделить на три типа: </a:t>
            </a:r>
          </a:p>
          <a:p>
            <a:pPr>
              <a:lnSpc>
                <a:spcPct val="80000"/>
              </a:lnSpc>
            </a:pPr>
            <a:endParaRPr lang="ru-RU" sz="2800" dirty="0">
              <a:latin typeface="Georgia" pitchFamily="18" charset="0"/>
            </a:endParaRPr>
          </a:p>
          <a:p>
            <a:pPr>
              <a:lnSpc>
                <a:spcPct val="80000"/>
              </a:lnSpc>
            </a:pPr>
            <a:r>
              <a:rPr kumimoji="0" lang="ru-RU" sz="28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</a:rPr>
              <a:t>1.</a:t>
            </a:r>
            <a:r>
              <a:rPr lang="ru-RU" altLang="ru-RU" sz="2800" dirty="0"/>
              <a:t> </a:t>
            </a:r>
            <a:r>
              <a:rPr lang="ru-RU" altLang="ru-RU" sz="2800" dirty="0" smtClean="0"/>
              <a:t>обычная </a:t>
            </a:r>
            <a:r>
              <a:rPr lang="ru-RU" altLang="ru-RU" sz="2800" dirty="0"/>
              <a:t>физическая деятельность в ходе повседневной жизни, </a:t>
            </a:r>
            <a:endParaRPr lang="ru-RU" altLang="ru-RU" sz="2800" dirty="0" smtClean="0"/>
          </a:p>
          <a:p>
            <a:pPr>
              <a:lnSpc>
                <a:spcPct val="80000"/>
              </a:lnSpc>
            </a:pPr>
            <a:r>
              <a:rPr kumimoji="0" lang="ru-RU" sz="28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</a:rPr>
              <a:t>2.</a:t>
            </a:r>
            <a:r>
              <a:rPr lang="ru-RU" altLang="ru-RU" sz="2800" dirty="0"/>
              <a:t> </a:t>
            </a:r>
            <a:r>
              <a:rPr lang="ru-RU" sz="2800" dirty="0" smtClean="0"/>
              <a:t>упражнения </a:t>
            </a:r>
            <a:r>
              <a:rPr lang="ru-RU" sz="2800" dirty="0"/>
              <a:t>для сердечно-сосудистой системы (аэробные) </a:t>
            </a:r>
            <a:r>
              <a:rPr lang="ru-RU" sz="2800" dirty="0" smtClean="0"/>
              <a:t>,</a:t>
            </a:r>
            <a:endParaRPr lang="ru-RU" altLang="ru-RU" sz="2800" dirty="0" smtClean="0"/>
          </a:p>
          <a:p>
            <a:pPr>
              <a:lnSpc>
                <a:spcPct val="80000"/>
              </a:lnSpc>
            </a:pPr>
            <a:r>
              <a:rPr kumimoji="0" lang="ru-RU" sz="28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</a:rPr>
              <a:t>3. </a:t>
            </a:r>
            <a:r>
              <a:rPr lang="ru-RU" altLang="ru-RU" sz="2800" dirty="0"/>
              <a:t>упражнения для увеличения силы и гибкости. </a:t>
            </a:r>
            <a:endParaRPr lang="ru-RU" altLang="ru-RU" sz="2800" dirty="0" smtClean="0"/>
          </a:p>
          <a:p>
            <a:pPr>
              <a:lnSpc>
                <a:spcPct val="80000"/>
              </a:lnSpc>
            </a:pPr>
            <a:endParaRPr kumimoji="0" lang="ru-RU" sz="28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eorgia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2800" dirty="0" smtClean="0"/>
              <a:t>Все </a:t>
            </a:r>
            <a:r>
              <a:rPr lang="ru-RU" sz="2800" dirty="0"/>
              <a:t>три типа важны для здоровья, поэтому все они должны быть включены в </a:t>
            </a:r>
            <a:r>
              <a:rPr lang="ru-RU" sz="2800" b="1" dirty="0" smtClean="0"/>
              <a:t>наш </a:t>
            </a:r>
            <a:r>
              <a:rPr lang="ru-RU" sz="2800" b="1" dirty="0" smtClean="0"/>
              <a:t>режим дня.</a:t>
            </a:r>
            <a:endParaRPr kumimoji="0" lang="ru-RU" sz="28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4624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3"/>
          <p:cNvSpPr txBox="1">
            <a:spLocks/>
          </p:cNvSpPr>
          <p:nvPr/>
        </p:nvSpPr>
        <p:spPr>
          <a:xfrm>
            <a:off x="2555776" y="764704"/>
            <a:ext cx="6192688" cy="4622804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</a:rPr>
              <a:t>Режим дня.</a:t>
            </a:r>
          </a:p>
          <a:p>
            <a:pPr>
              <a:lnSpc>
                <a:spcPct val="80000"/>
              </a:lnSpc>
            </a:pPr>
            <a:r>
              <a:rPr lang="ru-RU" altLang="ru-RU" sz="2800" dirty="0"/>
              <a:t> </a:t>
            </a:r>
            <a:endParaRPr lang="ru-RU" sz="2800" dirty="0">
              <a:latin typeface="Georgia" pitchFamily="18" charset="0"/>
            </a:endParaRPr>
          </a:p>
          <a:p>
            <a:pPr marL="514350" indent="-514350">
              <a:lnSpc>
                <a:spcPct val="80000"/>
              </a:lnSpc>
              <a:buFontTx/>
              <a:buAutoNum type="arabicPeriod"/>
            </a:pPr>
            <a:r>
              <a:rPr lang="ru-RU" sz="2400" dirty="0" smtClean="0">
                <a:latin typeface="Georgia" pitchFamily="18" charset="0"/>
              </a:rPr>
              <a:t>Утро </a:t>
            </a:r>
            <a:r>
              <a:rPr lang="ru-RU" sz="2400" dirty="0">
                <a:latin typeface="Georgia" pitchFamily="18" charset="0"/>
              </a:rPr>
              <a:t>на </a:t>
            </a:r>
            <a:r>
              <a:rPr lang="ru-RU" sz="2400" dirty="0" smtClean="0">
                <a:latin typeface="Georgia" pitchFamily="18" charset="0"/>
              </a:rPr>
              <a:t>работе. Разминка. </a:t>
            </a:r>
          </a:p>
          <a:p>
            <a:pPr marL="514350" indent="-514350">
              <a:lnSpc>
                <a:spcPct val="80000"/>
              </a:lnSpc>
              <a:buFontTx/>
              <a:buAutoNum type="arabicPeriod"/>
            </a:pPr>
            <a:r>
              <a:rPr lang="ru-RU" sz="2400" dirty="0" smtClean="0">
                <a:latin typeface="Georgia" pitchFamily="18" charset="0"/>
              </a:rPr>
              <a:t>Приём детей. </a:t>
            </a:r>
          </a:p>
          <a:p>
            <a:pPr marL="514350" indent="-514350">
              <a:lnSpc>
                <a:spcPct val="80000"/>
              </a:lnSpc>
              <a:buFontTx/>
              <a:buAutoNum type="arabicPeriod"/>
            </a:pPr>
            <a:r>
              <a:rPr kumimoji="0" lang="ru-RU" sz="24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</a:rPr>
              <a:t>Завтрак.</a:t>
            </a:r>
            <a:r>
              <a:rPr kumimoji="0" lang="ru-RU" sz="24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</a:rPr>
              <a:t> </a:t>
            </a:r>
          </a:p>
          <a:p>
            <a:pPr marL="514350" indent="-514350">
              <a:lnSpc>
                <a:spcPct val="80000"/>
              </a:lnSpc>
              <a:buAutoNum type="arabicPeriod"/>
            </a:pPr>
            <a:r>
              <a:rPr lang="ru-RU" sz="2400" noProof="0" dirty="0" smtClean="0">
                <a:latin typeface="Georgia" pitchFamily="18" charset="0"/>
              </a:rPr>
              <a:t>Физкультурное занятие.</a:t>
            </a:r>
          </a:p>
          <a:p>
            <a:pPr marL="514350" indent="-514350">
              <a:lnSpc>
                <a:spcPct val="80000"/>
              </a:lnSpc>
              <a:buFontTx/>
              <a:buAutoNum type="arabicPeriod"/>
            </a:pPr>
            <a:r>
              <a:rPr kumimoji="0" lang="ru-RU" sz="2400" i="0" u="none" strike="noStrike" kern="1200" cap="none" spc="0" normalizeH="0" baseline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</a:rPr>
              <a:t>Прогулка.</a:t>
            </a:r>
            <a:r>
              <a:rPr lang="ru-RU" sz="2400" dirty="0">
                <a:latin typeface="Georgia" pitchFamily="18" charset="0"/>
              </a:rPr>
              <a:t> </a:t>
            </a:r>
            <a:endParaRPr lang="ru-RU" sz="2400" dirty="0" smtClean="0">
              <a:latin typeface="Georgia" pitchFamily="18" charset="0"/>
            </a:endParaRPr>
          </a:p>
          <a:p>
            <a:pPr marL="514350" indent="-514350">
              <a:lnSpc>
                <a:spcPct val="80000"/>
              </a:lnSpc>
              <a:buFontTx/>
              <a:buAutoNum type="arabicPeriod"/>
            </a:pPr>
            <a:r>
              <a:rPr lang="ru-RU" sz="2400" noProof="0" dirty="0" smtClean="0">
                <a:latin typeface="Georgia" pitchFamily="18" charset="0"/>
              </a:rPr>
              <a:t>Обед.</a:t>
            </a:r>
          </a:p>
          <a:p>
            <a:pPr marL="514350" indent="-514350">
              <a:lnSpc>
                <a:spcPct val="80000"/>
              </a:lnSpc>
              <a:buAutoNum type="arabicPeriod"/>
            </a:pPr>
            <a:r>
              <a:rPr kumimoji="0" lang="ru-RU" sz="2400" i="0" u="none" strike="noStrike" kern="1200" cap="none" spc="0" normalizeH="0" baseline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</a:rPr>
              <a:t>Сон.</a:t>
            </a:r>
          </a:p>
          <a:p>
            <a:pPr marL="514350" indent="-514350">
              <a:lnSpc>
                <a:spcPct val="80000"/>
              </a:lnSpc>
              <a:buAutoNum type="arabicPeriod"/>
            </a:pPr>
            <a:r>
              <a:rPr lang="ru-RU" sz="2400" noProof="0" dirty="0" smtClean="0">
                <a:latin typeface="Georgia" pitchFamily="18" charset="0"/>
              </a:rPr>
              <a:t>Гигиенические процедуры. Самостоятельная деятельность.</a:t>
            </a:r>
          </a:p>
          <a:p>
            <a:pPr marL="514350" indent="-514350">
              <a:lnSpc>
                <a:spcPct val="80000"/>
              </a:lnSpc>
              <a:buAutoNum type="arabicPeriod"/>
            </a:pPr>
            <a:r>
              <a:rPr kumimoji="0" lang="ru-RU" sz="2400" i="0" u="none" strike="noStrike" kern="1200" cap="none" spc="0" normalizeH="0" baseline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</a:rPr>
              <a:t>Дополнительные</a:t>
            </a:r>
            <a:r>
              <a:rPr kumimoji="0" lang="ru-RU" sz="2400" i="0" u="none" strike="noStrike" kern="1200" cap="none" spc="0" normalizeH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</a:rPr>
              <a:t> услуги.</a:t>
            </a:r>
          </a:p>
          <a:p>
            <a:pPr marL="514350" indent="-514350">
              <a:lnSpc>
                <a:spcPct val="80000"/>
              </a:lnSpc>
              <a:buAutoNum type="arabicPeriod"/>
            </a:pPr>
            <a:r>
              <a:rPr lang="ru-RU" sz="2400" baseline="0" noProof="0" dirty="0" smtClean="0">
                <a:latin typeface="Georgia" pitchFamily="18" charset="0"/>
              </a:rPr>
              <a:t>Полдник.</a:t>
            </a:r>
          </a:p>
          <a:p>
            <a:pPr marL="514350" indent="-514350">
              <a:lnSpc>
                <a:spcPct val="80000"/>
              </a:lnSpc>
              <a:buAutoNum type="arabicPeriod"/>
            </a:pPr>
            <a:r>
              <a:rPr kumimoji="0" lang="ru-RU" sz="2400" i="0" u="none" strike="noStrike" kern="1200" cap="none" spc="0" normalizeH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</a:rPr>
              <a:t>Прогулка, работа с родителями, уход детей домой.</a:t>
            </a:r>
            <a:endParaRPr kumimoji="0" lang="ru-RU" sz="2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eorgia" pitchFamily="18" charset="0"/>
            </a:endParaRPr>
          </a:p>
        </p:txBody>
      </p:sp>
      <p:pic>
        <p:nvPicPr>
          <p:cNvPr id="1026" name="Picture 2" descr="C:\Users\BakchaevaGL\Desktop\педсовет\latiha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4941168"/>
            <a:ext cx="6444208" cy="2858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3653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BakchaevaGL\Desktop\педсовет\1c3688d5a19f77334f55eb8080c6df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060760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299</Words>
  <Application>Microsoft Office PowerPoint</Application>
  <PresentationFormat>Экран (4:3)</PresentationFormat>
  <Paragraphs>29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Здоровым быть здорово!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Наталья</dc:creator>
  <cp:lastModifiedBy>BakchaevaGL</cp:lastModifiedBy>
  <cp:revision>10</cp:revision>
  <dcterms:created xsi:type="dcterms:W3CDTF">2014-07-26T20:30:02Z</dcterms:created>
  <dcterms:modified xsi:type="dcterms:W3CDTF">2019-03-14T04:14:45Z</dcterms:modified>
</cp:coreProperties>
</file>