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9" r:id="rId5"/>
    <p:sldId id="263" r:id="rId6"/>
    <p:sldId id="264" r:id="rId7"/>
    <p:sldId id="270" r:id="rId8"/>
    <p:sldId id="265" r:id="rId9"/>
    <p:sldId id="266" r:id="rId10"/>
    <p:sldId id="268" r:id="rId11"/>
    <p:sldId id="27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50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-888" y="-7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8853A-74F0-427D-88F2-39D33CB062E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BC12-604D-4FB4-8FF9-A477BBAE36F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255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8853A-74F0-427D-88F2-39D33CB062E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BC12-604D-4FB4-8FF9-A477BBAE3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768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8853A-74F0-427D-88F2-39D33CB062E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BC12-604D-4FB4-8FF9-A477BBAE3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484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8853A-74F0-427D-88F2-39D33CB062E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BC12-604D-4FB4-8FF9-A477BBAE3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69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8853A-74F0-427D-88F2-39D33CB062E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BC12-604D-4FB4-8FF9-A477BBAE3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8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8853A-74F0-427D-88F2-39D33CB062E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BC12-604D-4FB4-8FF9-A477BBAE3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023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8853A-74F0-427D-88F2-39D33CB062E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BC12-604D-4FB4-8FF9-A477BBAE3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010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8853A-74F0-427D-88F2-39D33CB062E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BC12-604D-4FB4-8FF9-A477BBAE3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917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8853A-74F0-427D-88F2-39D33CB062E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BC12-604D-4FB4-8FF9-A477BBAE3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186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8853A-74F0-427D-88F2-39D33CB062E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BC12-604D-4FB4-8FF9-A477BBAE3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515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8853A-74F0-427D-88F2-39D33CB062E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BC12-604D-4FB4-8FF9-A477BBAE3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745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8853A-74F0-427D-88F2-39D33CB062E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ABC12-604D-4FB4-8FF9-A477BBAE36F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51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642429"/>
            <a:ext cx="9144000" cy="238760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  <a:latin typeface="+mn-lt"/>
              </a:rPr>
              <a:t>Реализация образовательных программ ДОО в сетевой форме</a:t>
            </a:r>
            <a:endParaRPr lang="en-US" sz="48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139543"/>
            <a:ext cx="9144000" cy="570015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r">
              <a:spcBef>
                <a:spcPts val="0"/>
              </a:spcBef>
            </a:pPr>
            <a:r>
              <a:rPr lang="ru-RU" sz="1400" dirty="0" smtClean="0"/>
              <a:t>МАДОУ – детский сад № 80 города Екатеринбурга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49474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</a:t>
            </a:r>
            <a:r>
              <a:rPr lang="ru-RU" sz="36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включает договор:</a:t>
            </a:r>
            <a:endParaRPr lang="ru-RU" sz="36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8031" y="1496291"/>
            <a:ext cx="7886700" cy="4668797"/>
          </a:xfrm>
        </p:spPr>
        <p:txBody>
          <a:bodyPr>
            <a:normAutofit fontScale="70000" lnSpcReduction="20000"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Вид, уровень и (или) направленность образовательной программы или части образовательной программы (сетевая форма доступна для реализации части образовательной программы).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Статус обучающихся в организациях, участвующих в сетевой форме. Правила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приема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 обучение по образовательной программе, реализуемой с использованием сетевой формы.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Условия и порядок осуществления образовательной деятельности по образовательной программе, реализуемой посредством сетевой формы, в том числе распределение обязанностей между организациями. Порядок реализации образовательной программы, характер и объем ресурсов, используемых каждой организацией.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Выдаваемые документы об образовании или документы об обучении, а также организации, осуществляющие образовательную деятельность, которыми выдаются указанные документы.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Срок действия договора, порядок его изменения и прекращения.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04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553195"/>
            <a:ext cx="7886700" cy="843148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Удачи в реализации образовательных программ ДОО в сетевой форме!</a:t>
            </a:r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64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586" y="237507"/>
            <a:ext cx="8860536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Нормативно-правовое обеспечение реализации образовательных программ в сетевой форме</a:t>
            </a:r>
            <a:endParaRPr lang="en-US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Объект 2"/>
          <p:cNvSpPr txBox="1">
            <a:spLocks/>
          </p:cNvSpPr>
          <p:nvPr/>
        </p:nvSpPr>
        <p:spPr>
          <a:xfrm>
            <a:off x="467544" y="1401288"/>
            <a:ext cx="8229600" cy="518552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FF0000"/>
              </a:buClr>
              <a:buFont typeface="Wingdings" panose="05000000000000000000" pitchFamily="2" charset="2"/>
              <a:buChar char="§"/>
              <a:defRPr/>
            </a:pP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закон </a:t>
            </a:r>
            <a:r>
              <a:rPr lang="ru-RU" sz="2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Российской Федерации от 29.12.2012 № 273-ФЗ «Об образовании в Российской Федерации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»;</a:t>
            </a:r>
          </a:p>
          <a:p>
            <a:pPr marL="0" lvl="0" indent="0">
              <a:buClr>
                <a:srgbClr val="FF0000"/>
              </a:buClr>
              <a:buNone/>
              <a:defRPr/>
            </a:pPr>
            <a:endParaRPr lang="ru-RU" sz="24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Приказ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Минобрнауки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РФ № 882,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Минпросвещения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России № 391 от 05.08.2020 «Об организации и осуществлении образовательной деятельности при сетевой форме реализации образовательных программ»;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«Методические рекомендации для субъектов Российской Федерации по вопросам реализации основных и дополнительных общеобразовательных программ в сетевой форме» (утв.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Минпросвещения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России 28.06.2019 № МР-81/02вн)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004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Сетевая форма реализации образовательных программ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6276" y="1472540"/>
            <a:ext cx="7790954" cy="5142016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обеспечивает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возможность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освоения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обучающимся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образовательной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программы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 (или) отдельных учебных предметов, курсов, дисциплин (модулей), практики, иных компонентов, предусмотренных образовательными программами (в том числе различных вида, уровня и (или) направленности),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 использованием ресурсов нескольких организаций, осуществляющих образовательную деятельность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включая иностранные, а также при необходимости с использованием ресурсов иных организаций. В реализации образовательных программ и (или) отдельных учебных предметов, курсов, дисциплин (модулей), практики, иных компонентов, предусмотренных образовательными программами (в том числе различных вида, уровня и (или) направленности), с использованием сетевой формы реализации образовательных программ наряду с организациями, осуществляющими образовательную деятельность, также могут участвовать научные организации, медицинские организации, организации культуры, физкультурно-спортивные и иные организации, обладающие ресурсами, необходимыми для осуществления образовательной деятельности по соответствующей образовательной программе.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765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 сетевой формы реализации образовательных программ</a:t>
            </a:r>
            <a:endParaRPr lang="ru-RU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повышение качества образования,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рациональное использование финансовых средств,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повышение вариативности образовательных программ,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формирование системы кадрового обеспечения организаторов-участников сетевого взаимодействия,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повышение качества образовательных достижений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обучающихся.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15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5718" y="2709427"/>
            <a:ext cx="7132637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5717" y="3660157"/>
            <a:ext cx="7132637" cy="1251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Скругленный прямоугольник 18"/>
          <p:cNvSpPr/>
          <p:nvPr/>
        </p:nvSpPr>
        <p:spPr>
          <a:xfrm>
            <a:off x="1419099" y="1615182"/>
            <a:ext cx="7119256" cy="8309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Преимущества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</a:t>
            </a:r>
            <a:endParaRPr lang="ru-RU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>
            <a:off x="724395" y="985652"/>
            <a:ext cx="1721922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724395" y="985652"/>
            <a:ext cx="0" cy="4486151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763031" y="2030680"/>
            <a:ext cx="546265" cy="0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1419099" y="1615182"/>
            <a:ext cx="7119257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Обучение с использованием современных методов, технологий.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031" y="2746127"/>
            <a:ext cx="8223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1419098" y="2697598"/>
            <a:ext cx="7119257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Обучение по перспективным, в некоторых случаях уникальным программ.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031" y="3873947"/>
            <a:ext cx="822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1419099" y="3688832"/>
            <a:ext cx="7380517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Объедение в одной программе ресурсов нескольких педагогических работников, нескольких образовательных программ.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395" y="5194784"/>
            <a:ext cx="822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099" y="5051116"/>
            <a:ext cx="713263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Прямоугольник 20"/>
          <p:cNvSpPr/>
          <p:nvPr/>
        </p:nvSpPr>
        <p:spPr>
          <a:xfrm>
            <a:off x="1405717" y="5051116"/>
            <a:ext cx="7132637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Возможность привлечь организации из области культуры, </a:t>
            </a:r>
            <a:r>
              <a:rPr lang="ru-RU" sz="2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науки, медицины, физкультуры </a:t>
            </a:r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2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спорта.</a:t>
            </a:r>
            <a:endParaRPr lang="ru-RU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57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5831" y="2044164"/>
            <a:ext cx="2974975" cy="1968500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Модели реализации сетевого взаимодействия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884" y="2044164"/>
            <a:ext cx="2975106" cy="19691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1391" y="4526107"/>
            <a:ext cx="2974975" cy="19685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2359" y="4526107"/>
            <a:ext cx="2713037" cy="1865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698619" y="2289750"/>
            <a:ext cx="28293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Взаимодействие ОО и организации, реализующей образовательные программы ДО, СПО, ВО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3742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rgbClr val="5B9BD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Уровни сетевого </a:t>
            </a:r>
            <a:r>
              <a:rPr lang="ru-RU" sz="3600" b="1" dirty="0">
                <a:solidFill>
                  <a:srgbClr val="5B9BD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взаимодействия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rgbClr val="FF0000"/>
              </a:buClr>
              <a:buNone/>
            </a:pPr>
            <a:endParaRPr lang="ru-RU" dirty="0" smtClean="0"/>
          </a:p>
          <a:p>
            <a:pPr marL="0" indent="0">
              <a:buClr>
                <a:srgbClr val="FF0000"/>
              </a:buClr>
              <a:buNone/>
            </a:pPr>
            <a:endParaRPr lang="ru-RU" dirty="0"/>
          </a:p>
          <a:p>
            <a:pPr marL="0" indent="0">
              <a:buClr>
                <a:srgbClr val="FF0000"/>
              </a:buClr>
              <a:buNone/>
            </a:pPr>
            <a:endParaRPr lang="ru-RU" dirty="0" smtClean="0"/>
          </a:p>
          <a:p>
            <a:pPr marL="0" indent="0">
              <a:buClr>
                <a:srgbClr val="FF0000"/>
              </a:buClr>
              <a:buNone/>
            </a:pPr>
            <a:endParaRPr lang="ru-RU" dirty="0" smtClean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630384" y="1781299"/>
            <a:ext cx="4186052" cy="724395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социальное партнерство</a:t>
            </a:r>
            <a:endParaRPr lang="ru-RU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149434" y="2945082"/>
            <a:ext cx="5237018" cy="878774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FF0000"/>
              </a:buClr>
            </a:pPr>
            <a:r>
              <a:rPr lang="ru-RU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сетевое взаимодействие</a:t>
            </a:r>
            <a:endParaRPr lang="ru-RU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650670" y="4334494"/>
            <a:ext cx="6234546" cy="1330036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FF0000"/>
              </a:buClr>
            </a:pPr>
            <a:r>
              <a:rPr lang="ru-RU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реализация 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образовательных программ в сетевой </a:t>
            </a:r>
            <a:r>
              <a:rPr lang="ru-RU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форме</a:t>
            </a:r>
            <a:endParaRPr lang="ru-RU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46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Этапы построения сетевого взаимодействия</a:t>
            </a:r>
            <a:endParaRPr lang="ru-RU" sz="36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9382" y="1825625"/>
            <a:ext cx="8265968" cy="4351338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Подготовительный этап</a:t>
            </a:r>
          </a:p>
          <a:p>
            <a:pPr marL="0" indent="0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выбор партнера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 rot="5400000">
            <a:off x="1241194" y="3080560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24692" y="3555901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определение содержательной стороны взаимодействия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26083" y="3494345"/>
            <a:ext cx="39247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выбор модели сетевого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взаимодействия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006" y="3751967"/>
            <a:ext cx="536575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5326083" y="4815880"/>
            <a:ext cx="3761510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оформление правовой и финансовой стороны взаимодействия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4831" y="4325342"/>
            <a:ext cx="25558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504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377538"/>
            <a:ext cx="7886700" cy="47994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Этап реализации образовательных программ в сетевой форме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1080" y="2170595"/>
            <a:ext cx="32800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разработка программ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2971745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формирование контингента обучающихся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71206" y="2994177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календарное планирование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989738" y="3933370"/>
            <a:ext cx="303429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текущее ресурсное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обеспечение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20884" y="5136517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контроль качества реализации образовательных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программ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526" y="2632260"/>
            <a:ext cx="25558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1993" y="3455842"/>
            <a:ext cx="25558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0576" y="4764367"/>
            <a:ext cx="25558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820" y="3096414"/>
            <a:ext cx="536575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627856" y="19887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Этапы построения сетевого взаимодействия</a:t>
            </a:r>
            <a:endParaRPr lang="ru-RU" sz="36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62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760</TotalTime>
  <Words>538</Words>
  <Application>Microsoft Office PowerPoint</Application>
  <PresentationFormat>Экран 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Реализация образовательных программ ДОО в сетевой форме</vt:lpstr>
      <vt:lpstr>Нормативно-правовое обеспечение реализации образовательных программ в сетевой форме</vt:lpstr>
      <vt:lpstr>Сетевая форма реализации образовательных программ</vt:lpstr>
      <vt:lpstr>Задачи сетевой формы реализации образовательных программ</vt:lpstr>
      <vt:lpstr>Преимущества</vt:lpstr>
      <vt:lpstr>Модели реализации сетевого взаимодействия</vt:lpstr>
      <vt:lpstr>Уровни сетевого взаимодействия</vt:lpstr>
      <vt:lpstr>Этапы построения сетевого взаимодействия</vt:lpstr>
      <vt:lpstr>Этапы построения сетевого взаимодействия</vt:lpstr>
      <vt:lpstr>Что включает договор: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Реализация образовательных программ в сетевой форме</dc:title>
  <dc:creator>МАДОУ 80</dc:creator>
  <cp:keywords>Произволдительность труда</cp:keywords>
  <cp:lastModifiedBy>Admin</cp:lastModifiedBy>
  <cp:revision>44</cp:revision>
  <dcterms:created xsi:type="dcterms:W3CDTF">2020-05-19T07:01:45Z</dcterms:created>
  <dcterms:modified xsi:type="dcterms:W3CDTF">2026-03-24T06:09:03Z</dcterms:modified>
</cp:coreProperties>
</file>